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313" r:id="rId3"/>
    <p:sldId id="315" r:id="rId4"/>
    <p:sldId id="327" r:id="rId5"/>
    <p:sldId id="331" r:id="rId6"/>
    <p:sldId id="325" r:id="rId7"/>
    <p:sldId id="330" r:id="rId8"/>
    <p:sldId id="333" r:id="rId9"/>
    <p:sldId id="329" r:id="rId10"/>
    <p:sldId id="323" r:id="rId11"/>
  </p:sldIdLst>
  <p:sldSz cx="9144000" cy="6858000" type="screen4x3"/>
  <p:notesSz cx="685800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8000"/>
    <a:srgbClr val="FF0000"/>
    <a:srgbClr val="33CC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1650"/>
          </a:xfrm>
          <a:prstGeom prst="rect">
            <a:avLst/>
          </a:prstGeom>
        </p:spPr>
        <p:txBody>
          <a:bodyPr vert="horz" lIns="188149" tIns="94074" rIns="188149" bIns="94074" rtlCol="0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4975" cy="501650"/>
          </a:xfrm>
          <a:prstGeom prst="rect">
            <a:avLst/>
          </a:prstGeom>
        </p:spPr>
        <p:txBody>
          <a:bodyPr vert="horz" lIns="188149" tIns="94074" rIns="188149" bIns="94074" rtlCol="0"/>
          <a:lstStyle>
            <a:lvl1pPr algn="r">
              <a:defRPr sz="2500"/>
            </a:lvl1pPr>
          </a:lstStyle>
          <a:p>
            <a:pPr>
              <a:defRPr/>
            </a:pPr>
            <a:fld id="{66DB18BB-F37A-406C-AC34-3EF905B30BBB}" type="datetimeFigureOut">
              <a:rPr lang="de-CH"/>
              <a:pPr>
                <a:defRPr/>
              </a:pPr>
              <a:t>21.04.2013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1800" cy="498475"/>
          </a:xfrm>
          <a:prstGeom prst="rect">
            <a:avLst/>
          </a:prstGeom>
        </p:spPr>
        <p:txBody>
          <a:bodyPr vert="horz" lIns="188149" tIns="94074" rIns="188149" bIns="94074" rtlCol="0" anchor="b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3025" y="9499600"/>
            <a:ext cx="2974975" cy="498475"/>
          </a:xfrm>
          <a:prstGeom prst="rect">
            <a:avLst/>
          </a:prstGeom>
        </p:spPr>
        <p:txBody>
          <a:bodyPr vert="horz" lIns="188149" tIns="94074" rIns="188149" bIns="94074" rtlCol="0" anchor="b"/>
          <a:lstStyle>
            <a:lvl1pPr algn="r">
              <a:defRPr sz="2500"/>
            </a:lvl1pPr>
          </a:lstStyle>
          <a:p>
            <a:pPr>
              <a:defRPr/>
            </a:pPr>
            <a:fld id="{15A223F8-475C-4EAA-9A7C-29FF0B1CA87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93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1650"/>
          </a:xfrm>
          <a:prstGeom prst="rect">
            <a:avLst/>
          </a:prstGeom>
        </p:spPr>
        <p:txBody>
          <a:bodyPr vert="horz" lIns="188149" tIns="94074" rIns="188149" bIns="94074" rtlCol="0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501650"/>
          </a:xfrm>
          <a:prstGeom prst="rect">
            <a:avLst/>
          </a:prstGeom>
        </p:spPr>
        <p:txBody>
          <a:bodyPr vert="horz" lIns="188149" tIns="94074" rIns="188149" bIns="94074" rtlCol="0"/>
          <a:lstStyle>
            <a:lvl1pPr algn="r">
              <a:defRPr sz="2500"/>
            </a:lvl1pPr>
          </a:lstStyle>
          <a:p>
            <a:pPr>
              <a:defRPr/>
            </a:pPr>
            <a:fld id="{FDC1A53D-DBD2-4187-97CB-1ACDA4B3C733}" type="datetimeFigureOut">
              <a:rPr lang="de-CH"/>
              <a:pPr>
                <a:defRPr/>
              </a:pPr>
              <a:t>21.04.2013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50888"/>
            <a:ext cx="5002212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8149" tIns="94074" rIns="188149" bIns="94074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49800"/>
            <a:ext cx="5486400" cy="4502150"/>
          </a:xfrm>
          <a:prstGeom prst="rect">
            <a:avLst/>
          </a:prstGeom>
        </p:spPr>
        <p:txBody>
          <a:bodyPr vert="horz" lIns="188149" tIns="94074" rIns="188149" bIns="94074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1800" cy="498475"/>
          </a:xfrm>
          <a:prstGeom prst="rect">
            <a:avLst/>
          </a:prstGeom>
        </p:spPr>
        <p:txBody>
          <a:bodyPr vert="horz" lIns="188149" tIns="94074" rIns="188149" bIns="94074" rtlCol="0" anchor="b"/>
          <a:lstStyle>
            <a:lvl1pPr algn="l">
              <a:defRPr sz="25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3025" y="9499600"/>
            <a:ext cx="2974975" cy="498475"/>
          </a:xfrm>
          <a:prstGeom prst="rect">
            <a:avLst/>
          </a:prstGeom>
        </p:spPr>
        <p:txBody>
          <a:bodyPr vert="horz" lIns="188149" tIns="94074" rIns="188149" bIns="94074" rtlCol="0" anchor="b"/>
          <a:lstStyle>
            <a:lvl1pPr algn="r">
              <a:defRPr sz="2500"/>
            </a:lvl1pPr>
          </a:lstStyle>
          <a:p>
            <a:pPr>
              <a:defRPr/>
            </a:pPr>
            <a:fld id="{2059F80F-0738-4A44-9470-67CB345AA99B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05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6DBED3-DDC1-46BD-9785-88024EC7F679}" type="slidenum">
              <a:rPr lang="de-CH" smtClean="0"/>
              <a:pPr eaLnBrk="1" hangingPunct="1"/>
              <a:t>1</a:t>
            </a:fld>
            <a:endParaRPr lang="de-C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225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AA4FC0-F87A-4D1B-A32D-A9B10048C081}" type="slidenum">
              <a:rPr lang="de-CH" smtClean="0"/>
              <a:pPr eaLnBrk="1" hangingPunct="1"/>
              <a:t>10</a:t>
            </a:fld>
            <a:endParaRPr lang="de-C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4DAEB1-17C9-422F-8505-2700193B258C}" type="slidenum">
              <a:rPr lang="de-CH" smtClean="0"/>
              <a:pPr eaLnBrk="1" hangingPunct="1"/>
              <a:t>2</a:t>
            </a:fld>
            <a:endParaRPr lang="de-C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6B3884-F466-47EF-BEC6-8968EA694B26}" type="slidenum">
              <a:rPr lang="de-CH" smtClean="0"/>
              <a:pPr eaLnBrk="1" hangingPunct="1"/>
              <a:t>3</a:t>
            </a:fld>
            <a:endParaRPr lang="de-C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3302A-194E-48B9-AB71-C53E47B57CC8}" type="slidenum">
              <a:rPr lang="de-CH" smtClean="0"/>
              <a:pPr eaLnBrk="1" hangingPunct="1"/>
              <a:t>4</a:t>
            </a:fld>
            <a:endParaRPr lang="de-C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3302A-194E-48B9-AB71-C53E47B57CC8}" type="slidenum">
              <a:rPr lang="de-CH" smtClean="0"/>
              <a:pPr eaLnBrk="1" hangingPunct="1"/>
              <a:t>5</a:t>
            </a:fld>
            <a:endParaRPr lang="de-C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DF5C6A-909A-43CC-AC9F-960DBA58913E}" type="slidenum">
              <a:rPr lang="de-CH" smtClean="0"/>
              <a:pPr eaLnBrk="1" hangingPunct="1"/>
              <a:t>6</a:t>
            </a:fld>
            <a:endParaRPr lang="de-C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3302A-194E-48B9-AB71-C53E47B57CC8}" type="slidenum">
              <a:rPr lang="de-CH" smtClean="0"/>
              <a:pPr eaLnBrk="1" hangingPunct="1"/>
              <a:t>7</a:t>
            </a:fld>
            <a:endParaRPr lang="de-CH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3302A-194E-48B9-AB71-C53E47B57CC8}" type="slidenum">
              <a:rPr lang="de-CH" smtClean="0"/>
              <a:pPr eaLnBrk="1" hangingPunct="1"/>
              <a:t>8</a:t>
            </a:fld>
            <a:endParaRPr lang="de-C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CH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3302A-194E-48B9-AB71-C53E47B57CC8}" type="slidenum">
              <a:rPr lang="de-CH" smtClean="0"/>
              <a:pPr eaLnBrk="1" hangingPunct="1"/>
              <a:t>9</a:t>
            </a:fld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D5671-B190-4105-A223-459A55EC9B1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C8FB-B05F-4C84-AD90-20CDE9A0A7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DBE1D-5F76-41AE-93DD-0056D7DE1B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996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8319-5310-4C1F-BE2E-8E0DF7B9A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3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932F4-DAF6-46F8-842E-F12DB4188D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50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433F-6E7F-4838-B058-880C75FC52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59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0D018-C169-466F-A560-345408E81E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85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ABE6-8FCD-4AB9-928A-94C6C0C7A5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90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66B0-E3FE-4AFF-AD6D-F6194EF95D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76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CF461-9A22-473C-BEE8-11D79CE82F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236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465A-091F-443B-855F-C7E53FB86A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86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D7AEF4-98F9-4D3D-A792-F4D821BBB7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h/imgres?imgurl=http://www.sidi.uzh.ch/index/fragen.jpg&amp;imgrefurl=http://www.sidi.uzh.ch/&amp;usg=__rOOGw1cdITzsG41t-nIOUCm_R6k=&amp;h=346&amp;w=346&amp;sz=33&amp;hl=de&amp;start=7&amp;zoom=1&amp;um=1&amp;itbs=1&amp;tbnid=3cPx1f5RPbDu9M:&amp;tbnh=120&amp;tbnw=120&amp;prev=/images?q=fragen&amp;um=1&amp;hl=de&amp;sa=N&amp;rlz=1T4ADBR_deCH291CH298&amp;tbs=isch:1&amp;ei=9xhMTeunJ8uP4Qaz5uzvCw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kanti-baden.ch/index.php?id=199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.pn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hyperlink" Target="http://www.google.ch/url?sa=i&amp;rct=j&amp;q=&amp;esrc=s&amp;frm=1&amp;source=images&amp;cd=&amp;cad=rja&amp;docid=vFCnsVutve_8oM&amp;tbnid=vW3l8qgA5nwX4M:&amp;ved=0CAUQjRw&amp;url=http://www.verkehrshaus.ch/de/museum/strassenverkehr&amp;ei=rx9TUZDaA8nnOqqRgfgE&amp;bvm=bv.44342787,d.ZWU&amp;psig=AFQjCNHLPkikNSk-w5U4lbrpP5FSjb_l8g&amp;ust=1364488422015009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hyperlink" Target="http://www.google.ch/url?sa=i&amp;rct=j&amp;q=&amp;esrc=s&amp;frm=1&amp;source=images&amp;cd=&amp;cad=rja&amp;docid=i_Ed_fyriYriLM&amp;tbnid=vKp52hPTwKAXAM:&amp;ved=0CAUQjRw&amp;url=http://www.wirtschaft.ch/trademarks/adresse/Planzer+Transport+AG/&amp;ei=jCBTUa6eGovVPLKigcgO&amp;bvm=bv.44342787,d.ZWU&amp;psig=AFQjCNHMgi8kvnrNVuhihf5FyL3JV7WZDw&amp;ust=1364488709548321" TargetMode="External"/><Relationship Id="rId5" Type="http://schemas.openxmlformats.org/officeDocument/2006/relationships/hyperlink" Target="http://www.google.ch/url?sa=i&amp;rct=j&amp;q=&amp;esrc=s&amp;frm=1&amp;source=images&amp;cd=&amp;docid=x_owN1GtqgMNYM&amp;tbnid=in-9U_VL4PwjmM:&amp;ved=0CAUQjRw&amp;url=http://www.ventos.ch/shop/de/adresse&amp;ei=KG0sUd7wC5DOswb_vYDoBw&amp;bvm=bv.42965579,d.Yms&amp;psig=AFQjCNGSCo3U2tuP3jmGPW9tpfQDlCVEtw&amp;ust=1361952253736159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://www.google.ch/url?sa=i&amp;rct=j&amp;q=&amp;esrc=s&amp;frm=1&amp;source=images&amp;cd=&amp;cad=rja&amp;docid=iMXGAv6kfKXNxM&amp;tbnid=AFDXxsYiIl4y6M:&amp;ved=0CAUQjRw&amp;url=http://www.123people.com/g/planzer+transport&amp;ei=MiBTUZbDMIG3O5zpgOgF&amp;bvm=bv.44342787,d.ZWU&amp;psig=AFQjCNG3IhUv_P5UqnLx6wTzazvN5Bi00Q&amp;ust=1364488619367458" TargetMode="Externa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7.jpg"/><Relationship Id="rId5" Type="http://schemas.openxmlformats.org/officeDocument/2006/relationships/image" Target="../media/image8.jpeg"/><Relationship Id="rId10" Type="http://schemas.openxmlformats.org/officeDocument/2006/relationships/image" Target="../media/image16.jpeg"/><Relationship Id="rId4" Type="http://schemas.openxmlformats.org/officeDocument/2006/relationships/image" Target="../media/image9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3.jpeg"/><Relationship Id="rId5" Type="http://schemas.openxmlformats.org/officeDocument/2006/relationships/image" Target="../media/image8.jpeg"/><Relationship Id="rId10" Type="http://schemas.openxmlformats.org/officeDocument/2006/relationships/image" Target="../media/image22.jpeg"/><Relationship Id="rId4" Type="http://schemas.openxmlformats.org/officeDocument/2006/relationships/image" Target="../media/image9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image" Target="../media/image9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www.kanti-baden.ch/index.php?id=199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10" Type="http://schemas.openxmlformats.org/officeDocument/2006/relationships/image" Target="../media/image27.jpeg"/><Relationship Id="rId4" Type="http://schemas.openxmlformats.org/officeDocument/2006/relationships/image" Target="../media/image9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47875" y="1773238"/>
            <a:ext cx="49974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5400" dirty="0"/>
              <a:t>SCHULE</a:t>
            </a:r>
            <a:r>
              <a:rPr lang="de-DE" sz="6000" dirty="0"/>
              <a:t> </a:t>
            </a:r>
          </a:p>
          <a:p>
            <a:pPr algn="ctr">
              <a:defRPr/>
            </a:pPr>
            <a:r>
              <a:rPr lang="de-DE" sz="2800" dirty="0"/>
              <a:t>TRIFFT</a:t>
            </a:r>
            <a:r>
              <a:rPr lang="de-DE" sz="4000" b="1" dirty="0"/>
              <a:t> </a:t>
            </a:r>
          </a:p>
          <a:p>
            <a:pPr algn="ctr">
              <a:defRPr/>
            </a:pPr>
            <a:r>
              <a:rPr lang="de-DE" sz="5400" dirty="0"/>
              <a:t>WIRTSCHAFT</a:t>
            </a:r>
            <a:r>
              <a:rPr lang="de-DE" sz="8000" b="1" dirty="0"/>
              <a:t> </a:t>
            </a:r>
            <a:endParaRPr lang="de-DE" sz="8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051" name="Rechteck 1"/>
          <p:cNvSpPr>
            <a:spLocks noChangeArrowheads="1"/>
          </p:cNvSpPr>
          <p:nvPr/>
        </p:nvSpPr>
        <p:spPr bwMode="auto">
          <a:xfrm>
            <a:off x="539750" y="4868863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chemeClr val="accent2"/>
                </a:solidFill>
              </a:rPr>
              <a:t>Die </a:t>
            </a:r>
          </a:p>
          <a:p>
            <a:pPr algn="ctr"/>
            <a:r>
              <a:rPr lang="de-DE" b="1">
                <a:solidFill>
                  <a:schemeClr val="accent2"/>
                </a:solidFill>
              </a:rPr>
              <a:t>UNTERNEHMERGRUPPE WETTBEWERBSFÄHIGKEIT </a:t>
            </a:r>
          </a:p>
          <a:p>
            <a:pPr algn="ctr"/>
            <a:r>
              <a:rPr lang="de-DE" b="1">
                <a:solidFill>
                  <a:schemeClr val="accent2"/>
                </a:solidFill>
              </a:rPr>
              <a:t>bietet ein Netzwerk an Firmen und stellt Übungsfelder zur Verfügung. </a:t>
            </a:r>
            <a:endParaRPr lang="de-CH">
              <a:solidFill>
                <a:schemeClr val="accent2"/>
              </a:solidFill>
            </a:endParaRPr>
          </a:p>
        </p:txBody>
      </p:sp>
      <p:pic>
        <p:nvPicPr>
          <p:cNvPr id="2052" name="Picture 6" descr="Kopf Wettbew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404813"/>
            <a:ext cx="5435600" cy="1087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Plus logo 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Grafik 5" descr="http://www.kanti-baden.ch/fileadmin/designtemplates/images/logo_566x376px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1795463" y="1141413"/>
            <a:ext cx="5440362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Danke</a:t>
            </a:r>
          </a:p>
          <a:p>
            <a:pPr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An alle die zu diesem interessanten und erfolgreichen</a:t>
            </a:r>
            <a:r>
              <a:rPr lang="de-CH" sz="2400" dirty="0">
                <a:latin typeface="Arial Rounded MT Bold" pitchFamily="34" charset="0"/>
                <a:ea typeface="ＭＳ Ｐゴシック" pitchFamily="34" charset="-128"/>
              </a:rPr>
              <a:t> </a:t>
            </a:r>
            <a:r>
              <a:rPr lang="de-CH" sz="2400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Projekt beigetragen haben.</a:t>
            </a:r>
          </a:p>
          <a:p>
            <a:pPr eaLnBrk="1" hangingPunct="1">
              <a:spcBef>
                <a:spcPct val="50000"/>
              </a:spcBef>
            </a:pPr>
            <a:endParaRPr lang="de-CH" sz="2800" b="1" dirty="0">
              <a:solidFill>
                <a:schemeClr val="accent2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de-CH" sz="2800" b="1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Fragen</a:t>
            </a:r>
          </a:p>
          <a:p>
            <a:pPr algn="ctr" eaLnBrk="1" hangingPunct="1">
              <a:spcBef>
                <a:spcPct val="50000"/>
              </a:spcBef>
            </a:pPr>
            <a:r>
              <a:rPr lang="de-CH" sz="2400" dirty="0" err="1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stefan.haas</a:t>
            </a:r>
            <a:r>
              <a:rPr lang="de-CH" sz="2400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@</a:t>
            </a:r>
            <a:r>
              <a:rPr lang="de-CH" sz="2400" dirty="0" err="1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unternehmergruppe.ch</a:t>
            </a:r>
            <a:endParaRPr lang="de-CH" sz="2400" dirty="0">
              <a:solidFill>
                <a:schemeClr val="accent2"/>
              </a:solidFill>
              <a:latin typeface="Arial Rounded MT Bold" pitchFamily="34" charset="0"/>
              <a:ea typeface="ＭＳ Ｐゴシック" pitchFamily="34" charset="-128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de-CH" sz="2400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www.unternehmergruppe.ch</a:t>
            </a:r>
          </a:p>
        </p:txBody>
      </p:sp>
      <p:pic>
        <p:nvPicPr>
          <p:cNvPr id="11271" name="Picture 16" descr="ANd9GcS_4SE7NLaqicFuLcRIJbxcDbKA_SlxkgaGCIyUZVXdIxbtXTE_3gPMR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81525"/>
            <a:ext cx="1296988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Kopf Wettbewer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LPlus logo ne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876925"/>
            <a:ext cx="2952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47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endParaRPr lang="de-CH" sz="1200" dirty="0">
              <a:solidFill>
                <a:srgbClr val="FFFFFF"/>
              </a:solidFill>
              <a:latin typeface="Tahoma"/>
              <a:ea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sp>
        <p:nvSpPr>
          <p:cNvPr id="3076" name="Rechteck 2"/>
          <p:cNvSpPr>
            <a:spLocks noChangeArrowheads="1"/>
          </p:cNvSpPr>
          <p:nvPr/>
        </p:nvSpPr>
        <p:spPr bwMode="auto">
          <a:xfrm>
            <a:off x="1619250" y="1858963"/>
            <a:ext cx="6843713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solidFill>
                  <a:schemeClr val="accent2"/>
                </a:solidFill>
              </a:rPr>
              <a:t>Die UNTERNEHMREGRUPPE WETTBEWERBSFÄHIGKEIT bringt praxisnahes, unternehmerisches Gedankengut in Ihr Klassenzimmer!</a:t>
            </a:r>
          </a:p>
          <a:p>
            <a:endParaRPr lang="de-CH" sz="400">
              <a:solidFill>
                <a:schemeClr val="accent2"/>
              </a:solidFill>
            </a:endParaRPr>
          </a:p>
          <a:p>
            <a:r>
              <a:rPr lang="de-DE">
                <a:solidFill>
                  <a:schemeClr val="accent2"/>
                </a:solidFill>
              </a:rPr>
              <a:t>Unternehmungen fördern und fordern ihre Schüler durch reale Projekte und stufengerechte Aufgabenstellungen. </a:t>
            </a:r>
          </a:p>
          <a:p>
            <a:endParaRPr lang="de-CH" sz="400">
              <a:solidFill>
                <a:schemeClr val="accent2"/>
              </a:solidFill>
            </a:endParaRPr>
          </a:p>
          <a:p>
            <a:r>
              <a:rPr lang="de-DE">
                <a:solidFill>
                  <a:schemeClr val="accent2"/>
                </a:solidFill>
              </a:rPr>
              <a:t>Unternehmer zum Anfassen, deren Erfahrung und Unterstützung helfen mit, aus ihren Schülern Verantwortungsträger unserer Wirtschaft zu machen.</a:t>
            </a:r>
            <a:endParaRPr lang="de-CH">
              <a:solidFill>
                <a:schemeClr val="accent2"/>
              </a:solidFill>
            </a:endParaRPr>
          </a:p>
        </p:txBody>
      </p:sp>
      <p:pic>
        <p:nvPicPr>
          <p:cNvPr id="3077" name="Picture 6" descr="Kopf Wettbew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76250"/>
            <a:ext cx="30718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818" y="5713537"/>
            <a:ext cx="116046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pic>
        <p:nvPicPr>
          <p:cNvPr id="9" name="Grafik 8" descr="http://www.ventos.ch/shop/media/upload/image/planzer_depot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32" y="4293096"/>
            <a:ext cx="2880320" cy="190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4" descr="http://www.verkehrshaus.ch/sites/default/files/styles/partner-logobox/public/partner/logo_planzer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2808552"/>
            <a:ext cx="1150937" cy="38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dia9.news.ch/img/markenregister/detail/PLANZER-logo-Planzer-Transport-AG-13587-1995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64" y="3429000"/>
            <a:ext cx="1316022" cy="44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edia9.news.ch/img/markenregister/result/Planzer-logo-Planzer-Transport-AG-50895-2008.jpe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121" y="4157556"/>
            <a:ext cx="1257299" cy="4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46357" y="338966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Vorgaben: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9" name="Rechteck 1"/>
          <p:cNvSpPr>
            <a:spLocks noChangeArrowheads="1"/>
          </p:cNvSpPr>
          <p:nvPr/>
        </p:nvSpPr>
        <p:spPr bwMode="auto">
          <a:xfrm>
            <a:off x="1547664" y="1341438"/>
            <a:ext cx="511256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dirty="0"/>
              <a:t>Zwei Klassen der Kantonsschule Baden haben </a:t>
            </a:r>
            <a:r>
              <a:rPr lang="de-DE" dirty="0" smtClean="0"/>
              <a:t>die </a:t>
            </a:r>
            <a:r>
              <a:rPr lang="de-DE" b="1" dirty="0" smtClean="0"/>
              <a:t>PLANZER TRANSPORTE AG </a:t>
            </a:r>
            <a:r>
              <a:rPr lang="de-DE" dirty="0" smtClean="0"/>
              <a:t>in </a:t>
            </a:r>
            <a:r>
              <a:rPr lang="de-DE" dirty="0" err="1" smtClean="0"/>
              <a:t>Altstetten</a:t>
            </a:r>
            <a:r>
              <a:rPr lang="de-DE" dirty="0" smtClean="0"/>
              <a:t> besucht.</a:t>
            </a:r>
          </a:p>
          <a:p>
            <a:endParaRPr lang="de-DE" sz="800" dirty="0"/>
          </a:p>
          <a:p>
            <a:r>
              <a:rPr lang="de-DE" dirty="0"/>
              <a:t>Nach der Firmenvorstellung mittels Präsentation und einem Betriebsrundgang nahmen sie die Aufgabestellung entgegen. </a:t>
            </a:r>
            <a:endParaRPr lang="de-CH" dirty="0"/>
          </a:p>
        </p:txBody>
      </p:sp>
      <p:pic>
        <p:nvPicPr>
          <p:cNvPr id="20" name="Picture 6" descr="Kopf Wettbewer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419099"/>
            <a:ext cx="1209675" cy="2280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LPlus logo ne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07" y="1014413"/>
            <a:ext cx="1208644" cy="25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5" y="1916832"/>
            <a:ext cx="4616426" cy="14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5" y="4905901"/>
            <a:ext cx="4616426" cy="151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101" y="3429000"/>
            <a:ext cx="4616426" cy="139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46357" y="338966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 smtClean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Rundgang: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546357" y="980962"/>
            <a:ext cx="6121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i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Disposition, Lager und Logistik haben ungeahnte </a:t>
            </a:r>
            <a:r>
              <a:rPr lang="de-CH" b="1" i="1" dirty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E</a:t>
            </a:r>
            <a:r>
              <a:rPr lang="de-CH" b="1" i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inblicke in das Transportgeschäft eröffnet.</a:t>
            </a:r>
            <a:endParaRPr lang="de-CH" b="1" i="1" dirty="0">
              <a:solidFill>
                <a:srgbClr val="C00000"/>
              </a:solidFill>
              <a:latin typeface="Arial Rounded MT Bold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1546357" y="980962"/>
            <a:ext cx="612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i="1" dirty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Entwicklung von </a:t>
            </a:r>
            <a:r>
              <a:rPr lang="de-CH" sz="2400" b="1" i="1" dirty="0" smtClean="0">
                <a:solidFill>
                  <a:srgbClr val="C00000"/>
                </a:solidFill>
                <a:latin typeface="Arial Rounded MT Bold"/>
                <a:cs typeface="Arial" pitchFamily="34" charset="0"/>
              </a:rPr>
              <a:t>Branchensegmenten</a:t>
            </a:r>
            <a:endParaRPr lang="de-CH" sz="2400" b="1" i="1" dirty="0">
              <a:solidFill>
                <a:srgbClr val="C00000"/>
              </a:solidFill>
              <a:latin typeface="Arial Rounded MT Bold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6357" y="338966"/>
            <a:ext cx="412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 smtClean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Aufgabenstellung: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551129" y="2492896"/>
            <a:ext cx="6361742" cy="3302062"/>
            <a:chOff x="371407" y="1230190"/>
            <a:chExt cx="8401186" cy="4397620"/>
          </a:xfrm>
        </p:grpSpPr>
        <p:sp>
          <p:nvSpPr>
            <p:cNvPr id="21" name="Pfeil nach rechts 20"/>
            <p:cNvSpPr/>
            <p:nvPr/>
          </p:nvSpPr>
          <p:spPr>
            <a:xfrm>
              <a:off x="491673" y="3102398"/>
              <a:ext cx="8280920" cy="216024"/>
            </a:xfrm>
            <a:prstGeom prst="rightArrow">
              <a:avLst>
                <a:gd name="adj1" fmla="val 52969"/>
                <a:gd name="adj2" fmla="val 496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 dirty="0"/>
            </a:p>
          </p:txBody>
        </p:sp>
        <p:sp>
          <p:nvSpPr>
            <p:cNvPr id="22" name="Textfeld 9"/>
            <p:cNvSpPr txBox="1"/>
            <p:nvPr/>
          </p:nvSpPr>
          <p:spPr>
            <a:xfrm>
              <a:off x="371407" y="3237122"/>
              <a:ext cx="2277639" cy="40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Vergangenheit</a:t>
              </a:r>
              <a:endParaRPr lang="de-CH" sz="1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Textfeld 11"/>
            <p:cNvSpPr txBox="1"/>
            <p:nvPr/>
          </p:nvSpPr>
          <p:spPr>
            <a:xfrm>
              <a:off x="3840044" y="3210410"/>
              <a:ext cx="1584176" cy="40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CH" sz="1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Gegenwart</a:t>
              </a:r>
              <a:endParaRPr lang="de-CH" sz="1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93052" y="1236801"/>
              <a:ext cx="2531283" cy="1733324"/>
            </a:xfrm>
            <a:prstGeom prst="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417155" y="1243411"/>
              <a:ext cx="2531283" cy="1733324"/>
            </a:xfrm>
            <a:prstGeom prst="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3305104" y="1230190"/>
              <a:ext cx="2531283" cy="1733324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76329" y="4026148"/>
              <a:ext cx="2339009" cy="1601662"/>
            </a:xfrm>
            <a:prstGeom prst="rect">
              <a:avLst/>
            </a:pr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3358819" y="4026148"/>
              <a:ext cx="2339009" cy="1601662"/>
            </a:xfrm>
            <a:prstGeom prst="rect">
              <a:avLst/>
            </a:prstGeom>
            <a:blipFill dpi="0"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6229087" y="4026147"/>
              <a:ext cx="2339009" cy="1601663"/>
            </a:xfrm>
            <a:prstGeom prst="rect">
              <a:avLst/>
            </a:prstGeom>
            <a:blipFill dpi="0"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CH"/>
            </a:p>
          </p:txBody>
        </p:sp>
      </p:grpSp>
      <p:sp>
        <p:nvSpPr>
          <p:cNvPr id="30" name="Textfeld 10"/>
          <p:cNvSpPr txBox="1"/>
          <p:nvPr/>
        </p:nvSpPr>
        <p:spPr>
          <a:xfrm>
            <a:off x="7020271" y="4001496"/>
            <a:ext cx="825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Zukunft</a:t>
            </a:r>
            <a:endParaRPr lang="de-CH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46357" y="338966"/>
            <a:ext cx="412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 smtClean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Erwartungen</a:t>
            </a:r>
            <a:r>
              <a:rPr lang="de-CH" sz="2800" b="1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5" name="Inhaltsplatzhalter 2"/>
          <p:cNvSpPr>
            <a:spLocks noGrp="1"/>
          </p:cNvSpPr>
          <p:nvPr/>
        </p:nvSpPr>
        <p:spPr>
          <a:xfrm>
            <a:off x="1546356" y="1556792"/>
            <a:ext cx="7140443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 smtClean="0"/>
              <a:t>Entwicklung Branchensegment</a:t>
            </a:r>
          </a:p>
          <a:p>
            <a:r>
              <a:rPr lang="de-CH" sz="2400" dirty="0" smtClean="0"/>
              <a:t>Kundenbedürfnisse</a:t>
            </a:r>
          </a:p>
          <a:p>
            <a:r>
              <a:rPr lang="de-CH" sz="2400" dirty="0" smtClean="0"/>
              <a:t>Auswirkungen auf PLANZER Transporte AG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sz="2800" b="1" dirty="0" smtClean="0">
                <a:solidFill>
                  <a:srgbClr val="C00000"/>
                </a:solidFill>
                <a:sym typeface="Wingdings" pitchFamily="2" charset="2"/>
              </a:rPr>
              <a:t> ZUKUNFT</a:t>
            </a:r>
            <a:endParaRPr lang="de-CH" sz="2800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619672" y="5402599"/>
            <a:ext cx="5545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Visionen und Kreativität, kombiniert mit </a:t>
            </a:r>
            <a:endParaRPr lang="de-CH" sz="2000" b="1" i="1" dirty="0" smtClean="0">
              <a:solidFill>
                <a:schemeClr val="accent2"/>
              </a:solidFill>
              <a:latin typeface="Arial Rounded MT Bold"/>
              <a:cs typeface="Arial" pitchFamily="34" charset="0"/>
            </a:endParaRPr>
          </a:p>
          <a:p>
            <a:r>
              <a:rPr lang="de-CH" sz="20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Wissen</a:t>
            </a:r>
            <a:r>
              <a:rPr lang="de-CH" sz="20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, Theorie und Realität führen zu interessanten Zukunftsperspektiven.</a:t>
            </a:r>
            <a:endParaRPr lang="de-CH" sz="2000" b="1" i="1" dirty="0">
              <a:solidFill>
                <a:schemeClr val="accent2"/>
              </a:solidFill>
              <a:latin typeface="Arial Rounded MT Bold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80" y="949260"/>
            <a:ext cx="2578070" cy="171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37267"/>
            <a:ext cx="1737289" cy="358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80" y="2826371"/>
            <a:ext cx="2581895" cy="169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80" y="4649380"/>
            <a:ext cx="2581896" cy="171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93698" y="338966"/>
            <a:ext cx="412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 smtClean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Präsentationen: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499994" y="4649380"/>
            <a:ext cx="2232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Unterschiedliche </a:t>
            </a:r>
          </a:p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Interpretationen der </a:t>
            </a:r>
          </a:p>
          <a:p>
            <a:r>
              <a:rPr lang="de-CH" sz="1600" b="1" i="1" dirty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A</a:t>
            </a:r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ufgabenstellung </a:t>
            </a:r>
          </a:p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führte zu </a:t>
            </a:r>
            <a:r>
              <a:rPr lang="de-CH" sz="1600" b="1" i="1" dirty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e</a:t>
            </a:r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iner </a:t>
            </a:r>
          </a:p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Ideenwerkstatt, die </a:t>
            </a:r>
          </a:p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sich in der Zukunft </a:t>
            </a:r>
          </a:p>
          <a:p>
            <a:r>
              <a:rPr lang="de-CH" sz="1600" b="1" i="1" dirty="0" smtClean="0">
                <a:solidFill>
                  <a:schemeClr val="accent2"/>
                </a:solidFill>
                <a:latin typeface="Arial Rounded MT Bold"/>
                <a:cs typeface="Arial" pitchFamily="34" charset="0"/>
              </a:rPr>
              <a:t>Bewahrheiten kann.</a:t>
            </a:r>
            <a:endParaRPr lang="de-CH" sz="1600" b="1" i="1" dirty="0">
              <a:solidFill>
                <a:schemeClr val="accent2"/>
              </a:solidFill>
              <a:latin typeface="Arial Rounded MT 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19672" y="415672"/>
            <a:ext cx="4937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Ergebnisse: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pic>
        <p:nvPicPr>
          <p:cNvPr id="11" name="Picture 2" descr="C:\Users\ABN\Desktop\flugzeug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64" b="97366" l="2822" r="962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924"/>
          <a:stretch/>
        </p:blipFill>
        <p:spPr bwMode="auto">
          <a:xfrm rot="20935210">
            <a:off x="1031146" y="1028800"/>
            <a:ext cx="1985271" cy="156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 rot="20451663">
            <a:off x="1378770" y="1443036"/>
            <a:ext cx="4674384" cy="961803"/>
          </a:xfrm>
          <a:noFill/>
          <a:ln>
            <a:solidFill>
              <a:schemeClr val="bg1"/>
            </a:solidFill>
          </a:ln>
        </p:spPr>
        <p:txBody>
          <a:bodyPr>
            <a:prstTxWarp prst="textDeflateTop">
              <a:avLst/>
            </a:prstTxWarp>
            <a:normAutofit fontScale="90000"/>
            <a:scene3d>
              <a:camera prst="perspectiveContrastingRightFacing"/>
              <a:lightRig rig="threePt" dir="t"/>
            </a:scene3d>
          </a:bodyPr>
          <a:lstStyle/>
          <a:p>
            <a:r>
              <a:rPr lang="de-CH" sz="40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 Baggage transport </a:t>
            </a:r>
            <a:endParaRPr lang="de-CH" sz="40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4385634" y="2204864"/>
            <a:ext cx="3986047" cy="934855"/>
          </a:xfrm>
          <a:ln>
            <a:noFill/>
          </a:ln>
        </p:spPr>
        <p:txBody>
          <a:bodyPr>
            <a:normAutofit fontScale="85000" lnSpcReduction="20000"/>
            <a:scene3d>
              <a:camera prst="obliqueTopRight"/>
              <a:lightRig rig="threePt" dir="t"/>
            </a:scene3d>
          </a:bodyPr>
          <a:lstStyle/>
          <a:p>
            <a:pPr algn="r"/>
            <a:r>
              <a:rPr lang="de-CH" sz="36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CH" sz="29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einfach zum Flughafen! </a:t>
            </a:r>
          </a:p>
          <a:p>
            <a:pPr algn="r"/>
            <a:r>
              <a:rPr lang="de-CH" sz="2900" b="1" dirty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einfach nach </a:t>
            </a:r>
            <a:r>
              <a:rPr lang="de-CH" sz="2900" b="1" dirty="0" smtClean="0">
                <a:ln w="1270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Hause!</a:t>
            </a:r>
            <a:endParaRPr lang="de-CH" sz="2900" b="1" cap="all" dirty="0">
              <a:ln w="1270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Titel 1"/>
          <p:cNvSpPr>
            <a:spLocks noGrp="1"/>
          </p:cNvSpPr>
          <p:nvPr/>
        </p:nvSpPr>
        <p:spPr>
          <a:xfrm>
            <a:off x="1331640" y="3329849"/>
            <a:ext cx="1944216" cy="6435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Unsere Lösung </a:t>
            </a:r>
            <a:endParaRPr lang="de-CH" sz="1600" b="1" cap="all" dirty="0" smtClean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de-CH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für die Hinreise</a:t>
            </a:r>
            <a:endParaRPr lang="de-CH" sz="16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7" name="Titel 1"/>
          <p:cNvSpPr>
            <a:spLocks noGrp="1"/>
          </p:cNvSpPr>
          <p:nvPr/>
        </p:nvSpPr>
        <p:spPr>
          <a:xfrm>
            <a:off x="3923928" y="3290540"/>
            <a:ext cx="2304256" cy="75671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Unsere</a:t>
            </a:r>
            <a:r>
              <a:rPr lang="de-CH" sz="1600" dirty="0" smtClean="0">
                <a:solidFill>
                  <a:schemeClr val="accent2"/>
                </a:solidFill>
              </a:rPr>
              <a:t> </a:t>
            </a:r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Lösung </a:t>
            </a:r>
            <a:endParaRPr lang="de-CH" sz="1600" b="1" cap="all" dirty="0" smtClean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de-CH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für die </a:t>
            </a:r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Rückreise</a:t>
            </a:r>
          </a:p>
        </p:txBody>
      </p:sp>
      <p:sp>
        <p:nvSpPr>
          <p:cNvPr id="18" name="Titel 1"/>
          <p:cNvSpPr>
            <a:spLocks noGrp="1"/>
          </p:cNvSpPr>
          <p:nvPr/>
        </p:nvSpPr>
        <p:spPr>
          <a:xfrm>
            <a:off x="6732240" y="3327784"/>
            <a:ext cx="1846548" cy="66286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Vorteile für </a:t>
            </a:r>
            <a:endParaRPr lang="de-CH" sz="1600" b="1" cap="all" dirty="0" smtClean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de-CH" sz="1600" b="1" cap="all" dirty="0" smtClean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den </a:t>
            </a:r>
            <a:r>
              <a:rPr lang="de-CH" sz="1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Kunden</a:t>
            </a:r>
          </a:p>
        </p:txBody>
      </p:sp>
      <p:sp>
        <p:nvSpPr>
          <p:cNvPr id="19" name="Inhaltsplatzhalter 2"/>
          <p:cNvSpPr>
            <a:spLocks noGrp="1"/>
          </p:cNvSpPr>
          <p:nvPr/>
        </p:nvSpPr>
        <p:spPr>
          <a:xfrm>
            <a:off x="1350286" y="4135498"/>
            <a:ext cx="1997578" cy="212004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Ticketkauf</a:t>
            </a:r>
          </a:p>
          <a:p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Online </a:t>
            </a:r>
            <a:r>
              <a:rPr lang="de-CH" sz="1500" b="1" dirty="0" err="1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Check-In</a:t>
            </a:r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 durch Kunden</a:t>
            </a:r>
          </a:p>
          <a:p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Abholung des Gepäcks durch </a:t>
            </a:r>
            <a:r>
              <a:rPr lang="de-CH" sz="1500" b="1" dirty="0" err="1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Planzer</a:t>
            </a:r>
            <a:endParaRPr lang="de-CH" sz="1500" b="1" dirty="0" smtClean="0">
              <a:solidFill>
                <a:schemeClr val="accent2"/>
              </a:solidFill>
              <a:latin typeface="Arial Narrow" pitchFamily="34" charset="0"/>
              <a:ea typeface="Adobe Kaiti Std R" pitchFamily="18" charset="-128"/>
            </a:endParaRPr>
          </a:p>
          <a:p>
            <a:r>
              <a:rPr lang="de-CH" sz="1500" b="1" dirty="0" err="1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Planzer</a:t>
            </a:r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 checkt das Gepäck ein</a:t>
            </a:r>
          </a:p>
          <a:p>
            <a:pPr marL="514350" indent="-514350">
              <a:buNone/>
            </a:pPr>
            <a:r>
              <a:rPr lang="de-CH" sz="1500" b="1" dirty="0" smtClean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  <a:sym typeface="Wingdings" pitchFamily="2" charset="2"/>
              </a:rPr>
              <a:t> Sorgenfreies Reisen! </a:t>
            </a:r>
            <a:endParaRPr lang="de-CH" sz="1500" b="1" dirty="0" smtClean="0">
              <a:solidFill>
                <a:schemeClr val="accent2"/>
              </a:solidFill>
              <a:latin typeface="Arial Narrow" pitchFamily="34" charset="0"/>
              <a:ea typeface="Adobe Kaiti Std R" pitchFamily="18" charset="-128"/>
            </a:endParaRPr>
          </a:p>
          <a:p>
            <a:pPr marL="514350" indent="-514350">
              <a:buNone/>
            </a:pPr>
            <a:endParaRPr lang="de-CH" sz="1400" b="1" dirty="0">
              <a:solidFill>
                <a:schemeClr val="accent2"/>
              </a:solidFill>
              <a:latin typeface="Arial Narrow" pitchFamily="34" charset="0"/>
            </a:endParaRPr>
          </a:p>
          <a:p>
            <a:pPr marL="514350" indent="-514350">
              <a:buNone/>
            </a:pPr>
            <a:endParaRPr lang="de-CH" sz="1400" b="1" dirty="0" smtClean="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0" name="Inhaltsplatzhalter 2"/>
          <p:cNvSpPr>
            <a:spLocks noGrp="1"/>
          </p:cNvSpPr>
          <p:nvPr/>
        </p:nvSpPr>
        <p:spPr>
          <a:xfrm>
            <a:off x="3923928" y="4171841"/>
            <a:ext cx="2021396" cy="160403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Gepäck wird am Flughafen abgeholt</a:t>
            </a:r>
          </a:p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Liefertermin nach Absprache</a:t>
            </a:r>
          </a:p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Lieferung </a:t>
            </a:r>
          </a:p>
        </p:txBody>
      </p:sp>
      <p:sp>
        <p:nvSpPr>
          <p:cNvPr id="21" name="Inhaltsplatzhalter 2"/>
          <p:cNvSpPr>
            <a:spLocks noGrp="1"/>
          </p:cNvSpPr>
          <p:nvPr/>
        </p:nvSpPr>
        <p:spPr>
          <a:xfrm>
            <a:off x="6671147" y="4171841"/>
            <a:ext cx="1566581" cy="14467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Einfachheit</a:t>
            </a:r>
          </a:p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Sicherheit </a:t>
            </a:r>
          </a:p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Gesundheit </a:t>
            </a:r>
          </a:p>
          <a:p>
            <a:r>
              <a:rPr lang="de-CH" sz="1400" b="1" dirty="0">
                <a:solidFill>
                  <a:schemeClr val="accent2"/>
                </a:solidFill>
                <a:latin typeface="Arial Narrow" pitchFamily="34" charset="0"/>
                <a:ea typeface="Adobe Kaiti Std R" pitchFamily="18" charset="-128"/>
              </a:rPr>
              <a:t>Zeitersparnis</a:t>
            </a:r>
          </a:p>
        </p:txBody>
      </p:sp>
    </p:spTree>
    <p:extLst>
      <p:ext uri="{BB962C8B-B14F-4D97-AF65-F5344CB8AC3E}">
        <p14:creationId xmlns:p14="http://schemas.microsoft.com/office/powerpoint/2010/main" val="9747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 descr="http://www.kanti-baden.ch/fileadmin/designtemplates/images/logo_566x376px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6092825"/>
            <a:ext cx="636587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-108520" y="-35646"/>
            <a:ext cx="1440160" cy="764111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76200">
            <a:solidFill>
              <a:srgbClr val="FFFFFF"/>
            </a:solidFill>
            <a:miter lim="800000"/>
            <a:headEnd/>
            <a:tailEnd/>
          </a:ln>
        </p:spPr>
        <p:txBody>
          <a:bodyPr vert="vert270" upright="1"/>
          <a:lstStyle/>
          <a:p>
            <a:pPr>
              <a:spcAft>
                <a:spcPts val="0"/>
              </a:spcAft>
              <a:defRPr/>
            </a:pPr>
            <a:r>
              <a:rPr lang="de-CH" sz="1200" dirty="0">
                <a:solidFill>
                  <a:srgbClr val="FFFFFF"/>
                </a:solidFill>
                <a:latin typeface="Tahoma"/>
                <a:ea typeface="Times New Roman"/>
              </a:rPr>
              <a:t>                    </a:t>
            </a:r>
          </a:p>
          <a:p>
            <a:pPr>
              <a:spcAft>
                <a:spcPts val="0"/>
              </a:spcAft>
              <a:defRPr/>
            </a:pPr>
            <a:r>
              <a:rPr lang="de-CH" sz="3600" dirty="0">
                <a:solidFill>
                  <a:srgbClr val="FFFFFF"/>
                </a:solidFill>
                <a:latin typeface="Tahoma"/>
                <a:ea typeface="Times New Roman"/>
              </a:rPr>
              <a:t>                   Schule trifft Wirtschaft </a:t>
            </a:r>
            <a:endParaRPr lang="de-CH" sz="1200" dirty="0">
              <a:latin typeface="Times New Roman"/>
              <a:ea typeface="Times New Roman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1476375" y="4441825"/>
            <a:ext cx="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4" descr="LPlus logo n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014413"/>
            <a:ext cx="973137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6" descr="Kopf Wettbew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419100"/>
            <a:ext cx="1052513" cy="198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70" y="1556792"/>
            <a:ext cx="1004422" cy="144016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6357" y="338966"/>
            <a:ext cx="412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800" b="1" dirty="0" smtClean="0">
                <a:solidFill>
                  <a:schemeClr val="accent2"/>
                </a:solidFill>
                <a:latin typeface="Arial Rounded MT Bold" pitchFamily="34" charset="0"/>
                <a:ea typeface="ＭＳ Ｐゴシック" pitchFamily="34" charset="-128"/>
              </a:rPr>
              <a:t>Spontan-Feedback:</a:t>
            </a:r>
            <a:endParaRPr lang="de-CH" sz="1200" dirty="0">
              <a:latin typeface="Arial Rounded MT Bold" pitchFamily="34" charset="0"/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2086862" cy="194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85" y="3645024"/>
            <a:ext cx="5803778" cy="18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44" y="1556792"/>
            <a:ext cx="3710120" cy="194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hteck 11"/>
          <p:cNvSpPr/>
          <p:nvPr/>
        </p:nvSpPr>
        <p:spPr>
          <a:xfrm>
            <a:off x="1331640" y="563116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i="1" dirty="0" smtClean="0">
                <a:solidFill>
                  <a:srgbClr val="FF0000"/>
                </a:solidFill>
                <a:latin typeface="Arial Rounded MT Bold"/>
                <a:cs typeface="Arial" pitchFamily="34" charset="0"/>
              </a:rPr>
              <a:t>Das Feedback von </a:t>
            </a:r>
            <a:r>
              <a:rPr lang="de-CH" sz="1600" b="1" i="1" dirty="0">
                <a:solidFill>
                  <a:srgbClr val="FF0000"/>
                </a:solidFill>
                <a:latin typeface="Arial Rounded MT Bold"/>
              </a:rPr>
              <a:t>Fridolin </a:t>
            </a:r>
            <a:r>
              <a:rPr lang="de-CH" sz="1600" b="1" i="1" dirty="0" err="1" smtClean="0">
                <a:solidFill>
                  <a:srgbClr val="FF0000"/>
                </a:solidFill>
                <a:latin typeface="Arial Rounded MT Bold"/>
              </a:rPr>
              <a:t>Landolt</a:t>
            </a:r>
            <a:r>
              <a:rPr lang="de-CH" sz="1600" b="1" i="1" dirty="0" smtClean="0">
                <a:solidFill>
                  <a:srgbClr val="FF0000"/>
                </a:solidFill>
                <a:latin typeface="Arial Rounded MT Bold"/>
              </a:rPr>
              <a:t>, GL </a:t>
            </a:r>
            <a:r>
              <a:rPr lang="de-CH" sz="1600" b="1" i="1" dirty="0" err="1" smtClean="0">
                <a:solidFill>
                  <a:srgbClr val="FF0000"/>
                </a:solidFill>
                <a:latin typeface="Arial Rounded MT Bold"/>
              </a:rPr>
              <a:t>Planzer</a:t>
            </a:r>
            <a:r>
              <a:rPr lang="de-CH" sz="1600" b="1" i="1" dirty="0" smtClean="0">
                <a:solidFill>
                  <a:srgbClr val="FF0000"/>
                </a:solidFill>
                <a:latin typeface="Arial Rounded MT Bold"/>
              </a:rPr>
              <a:t> </a:t>
            </a:r>
            <a:r>
              <a:rPr lang="de-CH" sz="1600" b="1" i="1" dirty="0">
                <a:solidFill>
                  <a:srgbClr val="FF0000"/>
                </a:solidFill>
                <a:latin typeface="Arial Rounded MT Bold"/>
              </a:rPr>
              <a:t>Support </a:t>
            </a:r>
            <a:r>
              <a:rPr lang="de-CH" sz="1600" b="1" i="1" dirty="0" smtClean="0">
                <a:solidFill>
                  <a:srgbClr val="FF0000"/>
                </a:solidFill>
                <a:latin typeface="Arial Rounded MT Bold"/>
              </a:rPr>
              <a:t>AG </a:t>
            </a:r>
            <a:endParaRPr lang="de-CH" sz="1600" b="1" i="1" dirty="0" smtClean="0">
              <a:solidFill>
                <a:srgbClr val="FF0000"/>
              </a:solidFill>
              <a:latin typeface="Arial Rounded MT Bold"/>
            </a:endParaRPr>
          </a:p>
          <a:p>
            <a:r>
              <a:rPr lang="de-CH" sz="1600" b="1" i="1" dirty="0" smtClean="0">
                <a:solidFill>
                  <a:srgbClr val="FF0000"/>
                </a:solidFill>
                <a:latin typeface="Arial Rounded MT Bold"/>
              </a:rPr>
              <a:t>zu </a:t>
            </a:r>
            <a:r>
              <a:rPr lang="de-CH" sz="1600" b="1" i="1" dirty="0" smtClean="0">
                <a:solidFill>
                  <a:srgbClr val="FF0000"/>
                </a:solidFill>
                <a:latin typeface="Arial Rounded MT Bold"/>
                <a:cs typeface="Arial" pitchFamily="34" charset="0"/>
              </a:rPr>
              <a:t>den Präsentationen war für die Arbeitsgruppen sehr </a:t>
            </a:r>
            <a:r>
              <a:rPr lang="de-CH" sz="1600" b="1" i="1" dirty="0" err="1" smtClean="0">
                <a:solidFill>
                  <a:srgbClr val="FF0000"/>
                </a:solidFill>
                <a:latin typeface="Arial Rounded MT Bold"/>
                <a:cs typeface="Arial" pitchFamily="34" charset="0"/>
              </a:rPr>
              <a:t>ziel-führend</a:t>
            </a:r>
            <a:r>
              <a:rPr lang="de-CH" sz="1600" b="1" i="1" dirty="0" smtClean="0">
                <a:solidFill>
                  <a:srgbClr val="FF0000"/>
                </a:solidFill>
                <a:latin typeface="Arial Rounded MT Bold"/>
                <a:cs typeface="Arial" pitchFamily="34" charset="0"/>
              </a:rPr>
              <a:t>.</a:t>
            </a:r>
            <a:endParaRPr lang="de-CH" sz="1600" b="1" i="1" dirty="0">
              <a:solidFill>
                <a:srgbClr val="FF0000"/>
              </a:solidFill>
              <a:latin typeface="Arial Rounded MT 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0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Bildschirmpräsentation (4:3)</PresentationFormat>
  <Paragraphs>97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Simple Baggage transport </vt:lpstr>
      <vt:lpstr>PowerPoint-Präsentation</vt:lpstr>
      <vt:lpstr>PowerPoint-Präsentation</vt:lpstr>
    </vt:vector>
  </TitlesOfParts>
  <Company>Haas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Haas</dc:creator>
  <cp:lastModifiedBy>Stefan</cp:lastModifiedBy>
  <cp:revision>98</cp:revision>
  <cp:lastPrinted>2013-01-23T08:29:02Z</cp:lastPrinted>
  <dcterms:created xsi:type="dcterms:W3CDTF">2011-02-10T18:24:28Z</dcterms:created>
  <dcterms:modified xsi:type="dcterms:W3CDTF">2013-04-21T14:13:29Z</dcterms:modified>
</cp:coreProperties>
</file>